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333" r:id="rId3"/>
    <p:sldId id="284" r:id="rId4"/>
    <p:sldId id="334" r:id="rId5"/>
    <p:sldId id="335" r:id="rId6"/>
    <p:sldId id="337" r:id="rId7"/>
    <p:sldId id="336" r:id="rId8"/>
    <p:sldId id="338" r:id="rId9"/>
    <p:sldId id="339" r:id="rId10"/>
    <p:sldId id="340" r:id="rId11"/>
    <p:sldId id="341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29" r:id="rId20"/>
  </p:sldIdLst>
  <p:sldSz cx="12192000" cy="6858000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5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1F43"/>
    <a:srgbClr val="202020"/>
    <a:srgbClr val="002F5F"/>
    <a:srgbClr val="1EA0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24" autoAdjust="0"/>
    <p:restoredTop sz="57827" autoAdjust="0"/>
  </p:normalViewPr>
  <p:slideViewPr>
    <p:cSldViewPr snapToGrid="0" snapToObjects="1">
      <p:cViewPr varScale="1">
        <p:scale>
          <a:sx n="81" d="100"/>
          <a:sy n="81" d="100"/>
        </p:scale>
        <p:origin x="30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2022" y="102"/>
      </p:cViewPr>
      <p:guideLst>
        <p:guide orient="horz" pos="2905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277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277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828FD97-F50A-0A41-A79E-A87240597476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38749"/>
            <a:ext cx="5608320" cy="363170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7"/>
            <a:ext cx="3037840" cy="462769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7"/>
            <a:ext cx="3037840" cy="462769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930B980-8E09-4345-ADE4-83126D83C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0B980-8E09-4345-ADE4-83126D83C836}" type="slidenum">
              <a:rPr lang="en-US" smtClean="0"/>
              <a:t>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40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1152525"/>
            <a:ext cx="55340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0B980-8E09-4345-ADE4-83126D83C8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8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1152525"/>
            <a:ext cx="55340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0B980-8E09-4345-ADE4-83126D83C8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08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1152525"/>
            <a:ext cx="55340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0B980-8E09-4345-ADE4-83126D83C8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26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1152525"/>
            <a:ext cx="55340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0B980-8E09-4345-ADE4-83126D83C8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7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1152525"/>
            <a:ext cx="55340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0B980-8E09-4345-ADE4-83126D83C8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45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1152525"/>
            <a:ext cx="55340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0B980-8E09-4345-ADE4-83126D83C8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53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1152525"/>
            <a:ext cx="55340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0B980-8E09-4345-ADE4-83126D83C8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85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1152525"/>
            <a:ext cx="55340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0B980-8E09-4345-ADE4-83126D83C8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22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1152525"/>
            <a:ext cx="55340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0B980-8E09-4345-ADE4-83126D83C8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62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0B980-8E09-4345-ADE4-83126D83C8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18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0B980-8E09-4345-ADE4-83126D83C8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31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1152525"/>
            <a:ext cx="55340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0B980-8E09-4345-ADE4-83126D83C8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05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1152525"/>
            <a:ext cx="55340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0B980-8E09-4345-ADE4-83126D83C8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49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1152525"/>
            <a:ext cx="55340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0B980-8E09-4345-ADE4-83126D83C8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99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1152525"/>
            <a:ext cx="55340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0B980-8E09-4345-ADE4-83126D83C8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53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1152525"/>
            <a:ext cx="55340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0B980-8E09-4345-ADE4-83126D83C8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92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1152525"/>
            <a:ext cx="55340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0B980-8E09-4345-ADE4-83126D83C8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22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1152525"/>
            <a:ext cx="55340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0B980-8E09-4345-ADE4-83126D83C8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14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263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160246"/>
            <a:ext cx="12192000" cy="697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835" y="1075858"/>
            <a:ext cx="11564472" cy="1546692"/>
          </a:xfrm>
        </p:spPr>
        <p:txBody>
          <a:bodyPr anchor="b"/>
          <a:lstStyle>
            <a:lvl1pPr algn="ctr">
              <a:defRPr sz="6000">
                <a:effectLst>
                  <a:outerShdw blurRad="50800" dist="50800" dir="5400000" algn="ctr" rotWithShape="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47825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87000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2693" y="5245100"/>
            <a:ext cx="13621870" cy="220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641" y="6160246"/>
            <a:ext cx="1961029" cy="52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36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984" y="1260125"/>
            <a:ext cx="6029277" cy="5591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82562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1261" y="2030506"/>
            <a:ext cx="6107797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1CDD-440A-C246-BBB6-092DFDCD0965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5492C1-E133-9E40-939A-2C351CB58C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1261" y="190314"/>
            <a:ext cx="11223057" cy="5627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81262" y="868247"/>
            <a:ext cx="11223057" cy="39187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263" y="1292049"/>
            <a:ext cx="6663737" cy="5597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82562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1262" y="2030506"/>
            <a:ext cx="562370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1CDD-440A-C246-BBB6-092DFDCD0965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92C1-E133-9E40-939A-2C351CB58C4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1261" y="190314"/>
            <a:ext cx="11223057" cy="5627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81262" y="868247"/>
            <a:ext cx="11223057" cy="39187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639" y="1260125"/>
            <a:ext cx="6335361" cy="5597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82562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1262" y="2030506"/>
            <a:ext cx="562370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1CDD-440A-C246-BBB6-092DFDCD0965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7F5492C1-E133-9E40-939A-2C351CB58C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1261" y="190314"/>
            <a:ext cx="11223057" cy="5627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81262" y="868247"/>
            <a:ext cx="11223057" cy="39187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414" y="1313913"/>
            <a:ext cx="7762586" cy="55502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82562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1262" y="2030506"/>
            <a:ext cx="4507597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1CDD-440A-C246-BBB6-092DFDCD0965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7F5492C1-E133-9E40-939A-2C351CB58C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1261" y="190314"/>
            <a:ext cx="11223057" cy="5627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81262" y="868247"/>
            <a:ext cx="11223057" cy="39187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m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825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1CDD-440A-C246-BBB6-092DFDCD0965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92C1-E133-9E40-939A-2C351CB58C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481262" y="868247"/>
            <a:ext cx="11223057" cy="39187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972" y="4103765"/>
            <a:ext cx="3462942" cy="3198455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825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1CDD-440A-C246-BBB6-092DFDCD0965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92C1-E133-9E40-939A-2C351CB58C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481262" y="868247"/>
            <a:ext cx="11223057" cy="39187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694" y="4101820"/>
            <a:ext cx="2535497" cy="320040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ine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825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1CDD-440A-C246-BBB6-092DFDCD0965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92C1-E133-9E40-939A-2C351CB58C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481262" y="868247"/>
            <a:ext cx="11223057" cy="39187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552" y="4101820"/>
            <a:ext cx="1669636" cy="320040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ast gu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825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1CDD-440A-C246-BBB6-092DFDCD0965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92C1-E133-9E40-939A-2C351CB58C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481262" y="868247"/>
            <a:ext cx="11223057" cy="39187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447" y="3897344"/>
            <a:ext cx="2967161" cy="320040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r forc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825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1CDD-440A-C246-BBB6-092DFDCD0965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92C1-E133-9E40-939A-2C351CB58C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481262" y="868247"/>
            <a:ext cx="11223057" cy="39187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447" y="3897344"/>
            <a:ext cx="3063466" cy="320040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e duty milit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825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1CDD-440A-C246-BBB6-092DFDCD0965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92C1-E133-9E40-939A-2C351CB58C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481262" y="868247"/>
            <a:ext cx="11223057" cy="39187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14" y="3254188"/>
            <a:ext cx="4299932" cy="4400356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160246"/>
            <a:ext cx="12192000" cy="697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60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835" y="1075858"/>
            <a:ext cx="11564472" cy="154669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47825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2693" y="5245100"/>
            <a:ext cx="13621870" cy="220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641" y="6160246"/>
            <a:ext cx="1961029" cy="522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itaty famili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825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1CDD-440A-C246-BBB6-092DFDCD0965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92C1-E133-9E40-939A-2C351CB58C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481262" y="868247"/>
            <a:ext cx="11223057" cy="39187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09" y="3897344"/>
            <a:ext cx="3438342" cy="3518642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eas citiz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825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1CDD-440A-C246-BBB6-092DFDCD0965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92C1-E133-9E40-939A-2C351CB58C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481262" y="868247"/>
            <a:ext cx="11223057" cy="39187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98" y="3608793"/>
            <a:ext cx="3688678" cy="3774824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&amp; Dat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825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1CDD-440A-C246-BBB6-092DFDCD0965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92C1-E133-9E40-939A-2C351CB58C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481262" y="868247"/>
            <a:ext cx="11223057" cy="39187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536" y="3328396"/>
            <a:ext cx="4239288" cy="4338296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ine Activitie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825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1CDD-440A-C246-BBB6-092DFDCD0965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92C1-E133-9E40-939A-2C351CB58C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481262" y="868247"/>
            <a:ext cx="11223057" cy="39187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879" y="2993887"/>
            <a:ext cx="4575050" cy="4681896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l System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825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1CDD-440A-C246-BBB6-092DFDCD0965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92C1-E133-9E40-939A-2C351CB58C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481262" y="868247"/>
            <a:ext cx="11223057" cy="39187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160" y="3725914"/>
            <a:ext cx="3540040" cy="3622716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1CDD-440A-C246-BBB6-092DFDCD0965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92C1-E133-9E40-939A-2C351CB58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6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564" y="1226134"/>
            <a:ext cx="7794812" cy="1974266"/>
          </a:xfrm>
        </p:spPr>
        <p:txBody>
          <a:bodyPr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r>
              <a:rPr lang="en-US" smtClean="0"/>
              <a:t>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00400"/>
            <a:ext cx="687593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8820881" y="1344706"/>
            <a:ext cx="13840" cy="32138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825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262" y="2094565"/>
            <a:ext cx="5538538" cy="400556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5781" y="2094565"/>
            <a:ext cx="5538538" cy="400556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1CDD-440A-C246-BBB6-092DFDCD0965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92C1-E133-9E40-939A-2C351CB58C4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481262" y="868247"/>
            <a:ext cx="11223057" cy="39187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07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825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261" y="190314"/>
            <a:ext cx="11223057" cy="5627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262" y="1681163"/>
            <a:ext cx="5516313" cy="657225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solidFill>
                  <a:srgbClr val="CE1F4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262" y="2505075"/>
            <a:ext cx="5516313" cy="36845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0839" y="1681163"/>
            <a:ext cx="5543480" cy="657225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solidFill>
                  <a:srgbClr val="CE1F4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0839" y="2505075"/>
            <a:ext cx="554348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1CDD-440A-C246-BBB6-092DFDCD0965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92C1-E133-9E40-939A-2C351CB58C4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81262" y="868247"/>
            <a:ext cx="11223057" cy="39187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48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825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1CDD-440A-C246-BBB6-092DFDCD0965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92C1-E133-9E40-939A-2C351CB58C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481262" y="868247"/>
            <a:ext cx="11223057" cy="39187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83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82562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7" y="2017058"/>
            <a:ext cx="6527549" cy="39381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1262" y="2017057"/>
            <a:ext cx="4290763" cy="393812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1CDD-440A-C246-BBB6-092DFDCD0965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92C1-E133-9E40-939A-2C351CB58C4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1263" y="204942"/>
            <a:ext cx="11223057" cy="5300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481262" y="868247"/>
            <a:ext cx="11223057" cy="39187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75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825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030506"/>
            <a:ext cx="6521130" cy="38036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1262" y="2030506"/>
            <a:ext cx="429076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1CDD-440A-C246-BBB6-092DFDCD0965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92C1-E133-9E40-939A-2C351CB58C4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1261" y="190314"/>
            <a:ext cx="11223057" cy="5627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81262" y="868247"/>
            <a:ext cx="11223057" cy="39187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59" y="868246"/>
            <a:ext cx="6053722" cy="6069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82562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1261" y="2030506"/>
            <a:ext cx="6107797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1CDD-440A-C246-BBB6-092DFDCD0965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5492C1-E133-9E40-939A-2C351CB58C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1261" y="190314"/>
            <a:ext cx="11223057" cy="5627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81262" y="868247"/>
            <a:ext cx="11223057" cy="39187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125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1263" y="204942"/>
            <a:ext cx="11223057" cy="530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263" y="2030567"/>
            <a:ext cx="11223057" cy="4146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126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8B21CDD-440A-C246-BBB6-092DFDCD0965}" type="datetimeFigureOut">
              <a:rPr lang="en-US" smtClean="0"/>
              <a:pPr/>
              <a:t>5/18/2021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67537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F5492C1-E133-9E40-939A-2C351CB58C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39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64" r:id="rId3"/>
    <p:sldLayoutId id="2147483652" r:id="rId4"/>
    <p:sldLayoutId id="2147483653" r:id="rId5"/>
    <p:sldLayoutId id="2147483650" r:id="rId6"/>
    <p:sldLayoutId id="2147483657" r:id="rId7"/>
    <p:sldLayoutId id="2147483659" r:id="rId8"/>
    <p:sldLayoutId id="2147483656" r:id="rId9"/>
    <p:sldLayoutId id="2147483660" r:id="rId10"/>
    <p:sldLayoutId id="2147483661" r:id="rId11"/>
    <p:sldLayoutId id="2147483662" r:id="rId12"/>
    <p:sldLayoutId id="2147483663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5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-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»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c.gov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://www.fvap.gov/vao/recruiter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vap.gov/portal/login/auth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vap.gov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c.gov/assets/1/6/Federal_Voter_Registration_6-25-14_ENG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://www.dtic.mil/whs/directives/forms/eforms/dd2645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vap.gov/resources/media/dd2645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Recruiters and Voting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Recruiting Offices as Voter Registration Agencies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34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Voting Assistance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Provide </a:t>
            </a:r>
            <a:r>
              <a:rPr lang="en-US" dirty="0"/>
              <a:t>to any eligible citizen who enters a recruiting office, the same level of voters registration assistance as any prospective </a:t>
            </a:r>
            <a:r>
              <a:rPr lang="en-US" dirty="0" smtClean="0"/>
              <a:t>recruit/applicant.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Regardless </a:t>
            </a:r>
            <a:r>
              <a:rPr lang="en-US" dirty="0"/>
              <a:t>of the applicant's response, "Yes" or "No", on the DD Form 2645, completed forms must be forwarded to the District's Voting Assistance Officer for retention for a minimum of two years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</a:t>
            </a:r>
            <a:r>
              <a:rPr lang="en-US" dirty="0"/>
              <a:t>further guidance, visit the following websites: </a:t>
            </a:r>
            <a:endParaRPr lang="en-US" dirty="0" smtClean="0"/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U.S</a:t>
            </a:r>
            <a:r>
              <a:rPr lang="en-US" dirty="0"/>
              <a:t>. Election Assistance Commission:  </a:t>
            </a:r>
            <a:r>
              <a:rPr lang="en-US" dirty="0" smtClean="0">
                <a:hlinkClick r:id="rId3"/>
              </a:rPr>
              <a:t>www.eac.gov</a:t>
            </a:r>
            <a:endParaRPr lang="en-US" dirty="0" smtClean="0"/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Military </a:t>
            </a:r>
            <a:r>
              <a:rPr lang="en-US" dirty="0"/>
              <a:t>Recruiter Information:  </a:t>
            </a: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www.fvap.gov/vao/recruiter</a:t>
            </a:r>
            <a:endParaRPr lang="en-US" dirty="0" smtClean="0"/>
          </a:p>
          <a:p>
            <a:pPr marL="9715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44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Do It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Keep Records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number of citizens entering the recruiting office.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number of citizens provided a DD 2645.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number of citizens provided the National Mail Voter Registration Form.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Number of National Mail Voter Registration Forms mailed for the citizen.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The cost of postage to mail the form.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number of citizens taking their National Mail Voter Registration Form with them.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Keep the DD 2645s for a period of two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Do It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Print </a:t>
            </a:r>
            <a:r>
              <a:rPr lang="en-US" dirty="0"/>
              <a:t>several copies of the instructions contained in the National Mail Voter Registration Form for citizens to 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Print multiple copies of the actual form and/or,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up a computer where the citizen can complete and print the form.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Suggestions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0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Voting Metrics Reports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Monthly </a:t>
            </a:r>
            <a:r>
              <a:rPr lang="en-US" dirty="0"/>
              <a:t>and quarterly format used to track recruiting station voting assistance data.  6 columns of reporting </a:t>
            </a:r>
            <a:r>
              <a:rPr lang="en-US" dirty="0" smtClean="0"/>
              <a:t>criteria: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State</a:t>
            </a:r>
            <a:r>
              <a:rPr lang="en-US" dirty="0"/>
              <a:t>:  Enter the state for which your data is reported.  If your recruiting area covers more than one state, then data must be reported for each </a:t>
            </a:r>
            <a:r>
              <a:rPr lang="en-US" dirty="0" smtClean="0"/>
              <a:t>state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Number </a:t>
            </a:r>
            <a:r>
              <a:rPr lang="en-US" dirty="0"/>
              <a:t>of Persons Assisted for Recruiting Services:  Enter the number of people assisted for recruiting service, to include non-prospect walk-ins seeking application forms or voting </a:t>
            </a:r>
            <a:r>
              <a:rPr lang="en-US" dirty="0" smtClean="0"/>
              <a:t>information. List </a:t>
            </a:r>
            <a:r>
              <a:rPr lang="en-US" dirty="0"/>
              <a:t>everyone regardless of age. </a:t>
            </a:r>
            <a:endParaRPr lang="en-US" dirty="0" smtClean="0"/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Completed </a:t>
            </a:r>
            <a:r>
              <a:rPr lang="en-US" dirty="0"/>
              <a:t>DD Form 2645 (Yes or No):  Enter the number of DD Form 2645 completed regardless of the answer (yes or no</a:t>
            </a:r>
            <a:r>
              <a:rPr lang="en-US" dirty="0" smtClean="0"/>
              <a:t>)/ Only </a:t>
            </a:r>
            <a:r>
              <a:rPr lang="en-US" dirty="0"/>
              <a:t>U.S. citizens 18 years old by the date of election will complete this form.  </a:t>
            </a:r>
            <a:endParaRPr lang="en-US" dirty="0" smtClean="0"/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Number </a:t>
            </a:r>
            <a:r>
              <a:rPr lang="en-US" dirty="0"/>
              <a:t>of Voter Registration Applications Submitted by Recruiting Offices by </a:t>
            </a:r>
            <a:r>
              <a:rPr lang="en-US" dirty="0" smtClean="0"/>
              <a:t>State.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Number </a:t>
            </a:r>
            <a:r>
              <a:rPr lang="en-US" dirty="0"/>
              <a:t>of Voter Registration Applications Taken by Citizens but not Submitted by Recruiting Offices. </a:t>
            </a:r>
            <a:endParaRPr lang="en-US" dirty="0" smtClean="0"/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Total </a:t>
            </a:r>
            <a:r>
              <a:rPr lang="en-US" dirty="0"/>
              <a:t>Mailing Costs to Submit Voter Registration Applications to States. 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55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Voting Metrics Submission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Metrics </a:t>
            </a:r>
            <a:r>
              <a:rPr lang="en-US" dirty="0"/>
              <a:t>must be submitted using the FVAP.gov portal;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Visit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www.fvap.gov/portal/login/auth.html</a:t>
            </a:r>
            <a:r>
              <a:rPr lang="en-US" dirty="0" smtClean="0"/>
              <a:t> and </a:t>
            </a:r>
            <a:r>
              <a:rPr lang="en-US" dirty="0"/>
              <a:t>select “Register for an Account” to create your portal account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Once you follow the prompts, you will receive an email to confirm your account registration.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Login to the portal using your username and password.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Click the Metrics tab.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Submit your metrics by the end of each quarter (March 31, June 30, September 30, December 31).</a:t>
            </a:r>
          </a:p>
          <a:p>
            <a:endParaRPr lang="en-US" dirty="0" smtClean="0"/>
          </a:p>
          <a:p>
            <a:pPr algn="ctr"/>
            <a:r>
              <a:rPr lang="en-US" i="1" dirty="0" smtClean="0"/>
              <a:t>Your </a:t>
            </a:r>
            <a:r>
              <a:rPr lang="en-US" i="1" dirty="0"/>
              <a:t>service may have additional metrics submission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Stay Nonpartisan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Recruiting </a:t>
            </a:r>
            <a:r>
              <a:rPr lang="en-US" sz="2400" b="1" dirty="0">
                <a:solidFill>
                  <a:srgbClr val="FF0000"/>
                </a:solidFill>
              </a:rPr>
              <a:t>personnel must NOT at any time: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Seek </a:t>
            </a:r>
            <a:r>
              <a:rPr lang="en-US" dirty="0"/>
              <a:t>to influence an applicant's political preference or party registration.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Display </a:t>
            </a:r>
            <a:r>
              <a:rPr lang="en-US" dirty="0"/>
              <a:t>any political preference or party </a:t>
            </a:r>
            <a:r>
              <a:rPr lang="en-US" dirty="0" smtClean="0"/>
              <a:t>allegiance.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Make </a:t>
            </a:r>
            <a:r>
              <a:rPr lang="en-US" dirty="0"/>
              <a:t>any statement to an applicant or take any action in order to discourage the applicant from registering to vote.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Make </a:t>
            </a:r>
            <a:r>
              <a:rPr lang="en-US" dirty="0"/>
              <a:t>any statement to an applicant or take any action in order to lead the applicant to believe that a decision to register or not to register has any bearing on the availability of services or benefits.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 </a:t>
            </a:r>
            <a:r>
              <a:rPr lang="en-US" dirty="0"/>
              <a:t>information relating to a declination to register to vote in connection with an application made at your office for any purpose other than voter registration.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80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Recruiting Personnel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Recruiting personnel and their voting eligible family members may register to vote absentee using the automated assistant at  </a:t>
            </a:r>
            <a:r>
              <a:rPr lang="en-US" dirty="0" smtClean="0">
                <a:hlinkClick r:id="rId3"/>
              </a:rPr>
              <a:t>www.fvap.gov</a:t>
            </a:r>
            <a:r>
              <a:rPr lang="en-US" dirty="0"/>
              <a:t>. 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Once </a:t>
            </a:r>
            <a:r>
              <a:rPr lang="en-US" dirty="0"/>
              <a:t>complete, the Federal Post Card Application (SF-76) must be printed and mailed by the service member upon completion (may not be submitted online). 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Postage </a:t>
            </a:r>
            <a:r>
              <a:rPr lang="en-US" dirty="0"/>
              <a:t>is pre-paid by the federal government for uniformed service members and their voting eligible family </a:t>
            </a:r>
            <a:r>
              <a:rPr lang="en-US" dirty="0" smtClean="0"/>
              <a:t>members.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National </a:t>
            </a:r>
            <a:r>
              <a:rPr lang="en-US" dirty="0"/>
              <a:t>Mail Voter Registration Form for civilians requires first class postage for mailing.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42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Recruiters </a:t>
            </a:r>
            <a:r>
              <a:rPr lang="en-US" dirty="0"/>
              <a:t>are required by law to provide non-partisan voter registration assistance.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Applies to all citizens who enter the recruiting office.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Not required during field visits.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Office must print and maintain stocks of the National Mail Voter Registration Form and the DD 2645.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Must collect and maintain statistics for voter registration assistance.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Report voter registration statistics quarterly or as required by the recruiting command.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Must retain DD 2645s for two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55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916" y="1669516"/>
            <a:ext cx="7292404" cy="48370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4507107" y="4549233"/>
            <a:ext cx="2238315" cy="3048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687707" y="4460134"/>
            <a:ext cx="2819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Access Online Assistants for Registration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640112" y="1970549"/>
            <a:ext cx="2819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Access Recruiter Information and Handouts</a:t>
            </a:r>
          </a:p>
        </p:txBody>
      </p:sp>
      <p:sp>
        <p:nvSpPr>
          <p:cNvPr id="8" name="Bent-Up Arrow 7"/>
          <p:cNvSpPr/>
          <p:nvPr/>
        </p:nvSpPr>
        <p:spPr>
          <a:xfrm flipV="1">
            <a:off x="4459513" y="2194674"/>
            <a:ext cx="3014570" cy="34490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7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Federal Voting Assistance Program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47824"/>
            <a:ext cx="9144000" cy="276387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FVAP.gov</a:t>
            </a:r>
          </a:p>
          <a:p>
            <a:r>
              <a:rPr lang="en-US" sz="2400" dirty="0" smtClean="0"/>
              <a:t>vote@fvap.gov</a:t>
            </a:r>
          </a:p>
          <a:p>
            <a:r>
              <a:rPr lang="en-US" sz="2400" dirty="0" smtClean="0"/>
              <a:t>1-800-438-VOTE(8683)</a:t>
            </a:r>
          </a:p>
          <a:p>
            <a:r>
              <a:rPr lang="en-US" sz="2400" dirty="0" smtClean="0"/>
              <a:t>DSN: 425-1584</a:t>
            </a:r>
          </a:p>
          <a:p>
            <a:r>
              <a:rPr lang="en-US" sz="2400" dirty="0" smtClean="0"/>
              <a:t>@FVAP  Facebook.com/</a:t>
            </a:r>
            <a:r>
              <a:rPr lang="en-US" sz="2400" dirty="0" err="1" smtClean="0"/>
              <a:t>DoDFVAP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2885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Recruiting Personnel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81013" y="2093913"/>
            <a:ext cx="11383962" cy="400685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All personnel assigned to duty at Recruiting Offices for the Armed Forces shall be trained and capable of providing these services or assistance.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19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52 U.S.C. Ch 205 (</a:t>
            </a:r>
            <a:r>
              <a:rPr lang="en-US" dirty="0" smtClean="0"/>
              <a:t>NVRA)</a:t>
            </a:r>
            <a:r>
              <a:rPr lang="en-US" dirty="0" smtClean="0"/>
              <a:t> </a:t>
            </a:r>
            <a:r>
              <a:rPr lang="en-US" dirty="0"/>
              <a:t>designates Armed Forces recruiting offices as voter registration agencies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DoD Directive 1344.13 implemented </a:t>
            </a:r>
            <a:r>
              <a:rPr lang="en-US" dirty="0"/>
              <a:t>52 U.S.C. Ch </a:t>
            </a:r>
            <a:r>
              <a:rPr lang="en-US" dirty="0" smtClean="0"/>
              <a:t>205 </a:t>
            </a:r>
            <a:r>
              <a:rPr lang="en-US" dirty="0"/>
              <a:t>within </a:t>
            </a:r>
            <a:r>
              <a:rPr lang="en-US" dirty="0"/>
              <a:t>all Services requiring recruiting offices to: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Provide prospective enlistees the mail voter registration application and the DD Form 2645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Assist the citizen in completing the voter registration application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Transmit the completed voter registration application to the appropriate State office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Maintain statistical information and records on voter registration assistance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Services to ensure all recruiters are informed and trained in the voter registration assistance duties.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9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NVRA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National </a:t>
            </a:r>
            <a:r>
              <a:rPr lang="en-US" sz="2200" b="1" dirty="0">
                <a:solidFill>
                  <a:srgbClr val="FF0000"/>
                </a:solidFill>
              </a:rPr>
              <a:t>Voter Registration Act (NVRA)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NVRA designates recruiting offices as voter registration agencies.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NVRA defines the assistance recruiting offices must provide for voter registration.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Must offer to each voting-eligible person who comes into the recruiting office the opportunity to apply for voter registration.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Includes prospective recruits as well as anyone who enters the office.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Must assist the citizen in completing the application.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Must be totally non-partisan and not display any political leaning.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Must inform citizen that voter registration will not have any effect on joining the military.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Must mail the completed application to the appropriate state office.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Must keep and report metrics regarding voter registration assistance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9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Voting Assistance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Maintain local stock of two forms:</a:t>
            </a:r>
            <a:endParaRPr lang="en-US" sz="22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National </a:t>
            </a:r>
            <a:r>
              <a:rPr lang="en-US" dirty="0"/>
              <a:t>Mail Voter Registration Form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Available at 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www.eac.gov/assets/1/6/Federal_Voter_Registration_6-25-14_ENG.pdf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DD </a:t>
            </a:r>
            <a:r>
              <a:rPr lang="en-US" dirty="0"/>
              <a:t>Form 2645, Voter Registration Information (Yes/No) Form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Available at </a:t>
            </a: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www.dtic.mil/whs/directives/forms/eforms/dd2645.pdf</a:t>
            </a:r>
            <a:endParaRPr lang="en-US" dirty="0" smtClean="0"/>
          </a:p>
          <a:p>
            <a:pPr marL="9715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5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Voting Assistance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Offer </a:t>
            </a:r>
            <a:r>
              <a:rPr lang="en-US" dirty="0"/>
              <a:t>the Voter Registration Information Form (DD Form 2645 - PDF-Ext) to ALL voter eligible persons entering the recruiting office who are U.S. citizens and will be 18 years old by the date of the next federal General </a:t>
            </a:r>
            <a:r>
              <a:rPr lang="en-US" dirty="0" smtClean="0"/>
              <a:t>election.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Ask </a:t>
            </a:r>
            <a:r>
              <a:rPr lang="en-US" dirty="0"/>
              <a:t>ONLY two questions pertaining to voter registration upon applicant walk-in:      </a:t>
            </a:r>
            <a:endParaRPr lang="en-US" dirty="0" smtClean="0"/>
          </a:p>
          <a:p>
            <a:pPr marL="1028700" lvl="1" indent="-342900">
              <a:buFont typeface="+mj-lt"/>
              <a:buAutoNum type="arabicPeriod"/>
            </a:pPr>
            <a:r>
              <a:rPr lang="en-US" dirty="0" smtClean="0"/>
              <a:t>Are </a:t>
            </a:r>
            <a:r>
              <a:rPr lang="en-US" dirty="0"/>
              <a:t>you a U.S. </a:t>
            </a:r>
            <a:r>
              <a:rPr lang="en-US" dirty="0" smtClean="0"/>
              <a:t>citizen?</a:t>
            </a:r>
          </a:p>
          <a:p>
            <a:pPr marL="1028700" lvl="1" indent="-342900">
              <a:buFont typeface="+mj-lt"/>
              <a:buAutoNum type="arabicPeriod"/>
            </a:pPr>
            <a:r>
              <a:rPr lang="en-US" dirty="0" smtClean="0"/>
              <a:t>Will </a:t>
            </a:r>
            <a:r>
              <a:rPr lang="en-US" dirty="0"/>
              <a:t>you be 18 years old by the date of the </a:t>
            </a:r>
            <a:r>
              <a:rPr lang="en-US" dirty="0" smtClean="0"/>
              <a:t>election.</a:t>
            </a:r>
          </a:p>
          <a:p>
            <a:pPr marL="1028700" lvl="1" indent="-342900">
              <a:buFont typeface="+mj-lt"/>
              <a:buAutoNum type="arabicPeriod"/>
            </a:pPr>
            <a:endParaRPr lang="en-US" i="1" dirty="0"/>
          </a:p>
          <a:p>
            <a:pPr lvl="1" indent="0" algn="ctr">
              <a:buNone/>
            </a:pPr>
            <a:r>
              <a:rPr lang="en-US" i="1" dirty="0" smtClean="0"/>
              <a:t>DO </a:t>
            </a:r>
            <a:r>
              <a:rPr lang="en-US" i="1" dirty="0"/>
              <a:t>NOT ask, "Are you a convicted felon"?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i="1" dirty="0"/>
              <a:t>NOTE:  If an applicant is currently 17 years old but will be 18 by the date of election, they may be assisted with voter registration now. 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6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DD Form 2645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Users\Jonathan\Desktop\DD Form 2645.png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3005" y="2030413"/>
            <a:ext cx="3159640" cy="4146550"/>
          </a:xfrm>
        </p:spPr>
      </p:pic>
    </p:spTree>
    <p:extLst>
      <p:ext uri="{BB962C8B-B14F-4D97-AF65-F5344CB8AC3E}">
        <p14:creationId xmlns:p14="http://schemas.microsoft.com/office/powerpoint/2010/main" val="14730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DD Form 2645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When </a:t>
            </a:r>
            <a:r>
              <a:rPr lang="en-US" dirty="0"/>
              <a:t>the applicant checks "Yes", recruiters will proceed to provide a National Mail Voter Registration Form (NVRF) and </a:t>
            </a:r>
            <a:r>
              <a:rPr lang="en-US" dirty="0" smtClean="0"/>
              <a:t>Guide.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Applicants </a:t>
            </a:r>
            <a:r>
              <a:rPr lang="en-US" dirty="0"/>
              <a:t>will be given the option to take home the completed NVRF or request assistance from the recruiter in completing the NVRF then submit it to the recruiting station via the </a:t>
            </a:r>
            <a:r>
              <a:rPr lang="en-US" dirty="0" smtClean="0"/>
              <a:t>recruiter.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</a:t>
            </a:r>
            <a:r>
              <a:rPr lang="en-US" dirty="0"/>
              <a:t>completed NVRFs submitted to the recruiting station, the recruiter will affix First Class postage and mail the NVRF to the appropriate state election office no later </a:t>
            </a:r>
            <a:r>
              <a:rPr lang="en-US" dirty="0" smtClean="0"/>
              <a:t>than: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10 </a:t>
            </a:r>
            <a:r>
              <a:rPr lang="en-US" dirty="0"/>
              <a:t>days from </a:t>
            </a:r>
            <a:r>
              <a:rPr lang="en-US" dirty="0" smtClean="0"/>
              <a:t>acceptance; OR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5 </a:t>
            </a:r>
            <a:r>
              <a:rPr lang="en-US" dirty="0"/>
              <a:t>days from acceptance if a looming election deadline merits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“Yes” Answers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77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DD Form 2645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When the applicant checks "No", recruiters will cease voting registration assistance.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f </a:t>
            </a:r>
            <a:r>
              <a:rPr lang="en-US" dirty="0"/>
              <a:t>the date of signature is 18 Dec 11 for example, write "Destroy:  18 Dec 13" in the upper right corner of the completed DD Form 2645.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</a:t>
            </a:r>
            <a:r>
              <a:rPr lang="en-US" dirty="0"/>
              <a:t>an applicant refuses to complete a DD Form 2645, do not be pushy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Credit ALL walk-in attendance for recruiting services in column 1 of the monthly/quarterly Voting Registration Assistance Metrics report.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“No” Answers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76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CE1F43"/>
      </a:dk2>
      <a:lt2>
        <a:srgbClr val="FEFFFE"/>
      </a:lt2>
      <a:accent1>
        <a:srgbClr val="002E5E"/>
      </a:accent1>
      <a:accent2>
        <a:srgbClr val="CE1F43"/>
      </a:accent2>
      <a:accent3>
        <a:srgbClr val="1E9FD3"/>
      </a:accent3>
      <a:accent4>
        <a:srgbClr val="DCDCDC"/>
      </a:accent4>
      <a:accent5>
        <a:srgbClr val="B6BABA"/>
      </a:accent5>
      <a:accent6>
        <a:srgbClr val="B1B2B2"/>
      </a:accent6>
      <a:hlink>
        <a:srgbClr val="1BA0D4"/>
      </a:hlink>
      <a:folHlink>
        <a:srgbClr val="1BA0D4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1407</Words>
  <Application>Microsoft Office PowerPoint</Application>
  <PresentationFormat>Widescreen</PresentationFormat>
  <Paragraphs>142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.AppleSystemUIFont</vt:lpstr>
      <vt:lpstr>Arial</vt:lpstr>
      <vt:lpstr>Calibri</vt:lpstr>
      <vt:lpstr>Office Theme</vt:lpstr>
      <vt:lpstr>Recruiters and Voting</vt:lpstr>
      <vt:lpstr>Recruiting Personnel</vt:lpstr>
      <vt:lpstr>Background</vt:lpstr>
      <vt:lpstr>NVRA</vt:lpstr>
      <vt:lpstr>Voting Assistance</vt:lpstr>
      <vt:lpstr>Voting Assistance</vt:lpstr>
      <vt:lpstr>DD Form 2645</vt:lpstr>
      <vt:lpstr>DD Form 2645 </vt:lpstr>
      <vt:lpstr>DD Form 2645 </vt:lpstr>
      <vt:lpstr>Voting Assistance </vt:lpstr>
      <vt:lpstr>How to Do It </vt:lpstr>
      <vt:lpstr>How to Do It </vt:lpstr>
      <vt:lpstr>Voting Metrics Reports</vt:lpstr>
      <vt:lpstr>Voting Metrics Submission</vt:lpstr>
      <vt:lpstr>Stay Nonpartisan</vt:lpstr>
      <vt:lpstr>Recruiting Personnel</vt:lpstr>
      <vt:lpstr>Summary</vt:lpstr>
      <vt:lpstr>Resources</vt:lpstr>
      <vt:lpstr>Federal Voting Assistance Program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2020-01-15T21:42:21Z</dcterms:created>
  <dcterms:modified xsi:type="dcterms:W3CDTF">2021-05-18T14:20:11Z</dcterms:modified>
</cp:coreProperties>
</file>